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526C3A-AAA0-4FD8-8EE7-A312F2FAD100}">
  <a:tblStyle styleId="{67526C3A-AAA0-4FD8-8EE7-A312F2FAD1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JwNzjVsFlV5XGJMqB3AbbLHnTaewD-VZfGO4aT-GN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2VGYFa96aCVXDnHtJcCtVUhpkw3optfvBzK3Ynm6p-Q/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f86eaa374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f86eaa37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7bd4990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7bd4990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answer is, it depends on what you think the purpose of language is, and the role of ‘language authorities’ (ie dictionaries).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To be explored in the next lesson…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987f0c4b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987f0c4b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d129702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d129702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7ba790b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7ba790b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answer to this may depend on where you are - possibly yes, but with difficulties (if the same culture existed where you are living); possibly absolutely not (if a different culture existed where you are living) - lots of different answers possible!</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bd49903e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7bd49903e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a:t>
            </a:r>
            <a:r>
              <a:rPr lang="en-GB">
                <a:latin typeface="Proxima Nova"/>
                <a:ea typeface="Proxima Nova"/>
                <a:cs typeface="Proxima Nova"/>
                <a:sym typeface="Proxima Nova"/>
              </a:rPr>
              <a:t>ive out </a:t>
            </a:r>
            <a:r>
              <a:rPr lang="en-GB" u="sng">
                <a:solidFill>
                  <a:schemeClr val="hlink"/>
                </a:solidFill>
                <a:latin typeface="Proxima Nova"/>
                <a:ea typeface="Proxima Nova"/>
                <a:cs typeface="Proxima Nova"/>
                <a:sym typeface="Proxima Nova"/>
                <a:hlinkClick r:id="rId2"/>
              </a:rPr>
              <a:t>handout 1</a:t>
            </a:r>
            <a:r>
              <a:rPr lang="en-GB">
                <a:latin typeface="Proxima Nova"/>
                <a:ea typeface="Proxima Nova"/>
                <a:cs typeface="Proxima Nova"/>
                <a:sym typeface="Proxima Nova"/>
              </a:rPr>
              <a:t> to students.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47bd311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47bd311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also the translation sheet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f13e9f3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f13e9f3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Image shows a ‘snowflake’ - a word whose meaning has changed radically over time!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f13e9f3b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f13e9f3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sz="1000">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bd49903e_0_1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7bd49903e_0_1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Debrief. </a:t>
            </a:r>
            <a:r>
              <a:rPr lang="en-GB">
                <a:latin typeface="Proxima Nova"/>
                <a:ea typeface="Proxima Nova"/>
                <a:cs typeface="Proxima Nova"/>
                <a:sym typeface="Proxima Nova"/>
              </a:rPr>
              <a:t>One possible route might be -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“Words have an original denotation. Applying them in different contexts first changes their connotations. The more people use them according to these new connotations, the more the original meaning is shifted, eventually leading to the denotation itself to changed or augmented.”</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2ceeeb08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2ceeeb08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987f0c4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987f0c4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5">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56" name="Google Shape;56;p13"/>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4">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61" name="Google Shape;61;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6">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66" name="Google Shape;66;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7">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400">
                <a:solidFill>
                  <a:srgbClr val="434343"/>
                </a:solidFill>
              </a:defRPr>
            </a:lvl1pPr>
            <a:lvl2pPr lvl="1" algn="l">
              <a:lnSpc>
                <a:spcPct val="100000"/>
              </a:lnSpc>
              <a:spcBef>
                <a:spcPts val="0"/>
              </a:spcBef>
              <a:spcAft>
                <a:spcPts val="0"/>
              </a:spcAft>
              <a:buNone/>
              <a:defRPr b="1" sz="2400">
                <a:solidFill>
                  <a:srgbClr val="434343"/>
                </a:solidFill>
              </a:defRPr>
            </a:lvl2pPr>
            <a:lvl3pPr lvl="2" algn="l">
              <a:lnSpc>
                <a:spcPct val="100000"/>
              </a:lnSpc>
              <a:spcBef>
                <a:spcPts val="0"/>
              </a:spcBef>
              <a:spcAft>
                <a:spcPts val="0"/>
              </a:spcAft>
              <a:buNone/>
              <a:defRPr b="1" sz="2400">
                <a:solidFill>
                  <a:srgbClr val="434343"/>
                </a:solidFill>
              </a:defRPr>
            </a:lvl3pPr>
            <a:lvl4pPr lvl="3" algn="l">
              <a:lnSpc>
                <a:spcPct val="100000"/>
              </a:lnSpc>
              <a:spcBef>
                <a:spcPts val="0"/>
              </a:spcBef>
              <a:spcAft>
                <a:spcPts val="0"/>
              </a:spcAft>
              <a:buNone/>
              <a:defRPr b="1" sz="2400">
                <a:solidFill>
                  <a:srgbClr val="434343"/>
                </a:solidFill>
              </a:defRPr>
            </a:lvl4pPr>
            <a:lvl5pPr lvl="4" algn="l">
              <a:lnSpc>
                <a:spcPct val="100000"/>
              </a:lnSpc>
              <a:spcBef>
                <a:spcPts val="0"/>
              </a:spcBef>
              <a:spcAft>
                <a:spcPts val="0"/>
              </a:spcAft>
              <a:buNone/>
              <a:defRPr b="1" sz="2400">
                <a:solidFill>
                  <a:srgbClr val="434343"/>
                </a:solidFill>
              </a:defRPr>
            </a:lvl5pPr>
            <a:lvl6pPr lvl="5" algn="l">
              <a:lnSpc>
                <a:spcPct val="100000"/>
              </a:lnSpc>
              <a:spcBef>
                <a:spcPts val="0"/>
              </a:spcBef>
              <a:spcAft>
                <a:spcPts val="0"/>
              </a:spcAft>
              <a:buNone/>
              <a:defRPr b="1" sz="2400">
                <a:solidFill>
                  <a:srgbClr val="434343"/>
                </a:solidFill>
              </a:defRPr>
            </a:lvl6pPr>
            <a:lvl7pPr lvl="6" algn="l">
              <a:lnSpc>
                <a:spcPct val="100000"/>
              </a:lnSpc>
              <a:spcBef>
                <a:spcPts val="0"/>
              </a:spcBef>
              <a:spcAft>
                <a:spcPts val="0"/>
              </a:spcAft>
              <a:buNone/>
              <a:defRPr b="1" sz="2400">
                <a:solidFill>
                  <a:srgbClr val="434343"/>
                </a:solidFill>
              </a:defRPr>
            </a:lvl7pPr>
            <a:lvl8pPr lvl="7" algn="l">
              <a:lnSpc>
                <a:spcPct val="100000"/>
              </a:lnSpc>
              <a:spcBef>
                <a:spcPts val="0"/>
              </a:spcBef>
              <a:spcAft>
                <a:spcPts val="0"/>
              </a:spcAft>
              <a:buNone/>
              <a:defRPr b="1" sz="2400">
                <a:solidFill>
                  <a:srgbClr val="434343"/>
                </a:solidFill>
              </a:defRPr>
            </a:lvl8pPr>
            <a:lvl9pPr lvl="8" algn="l">
              <a:lnSpc>
                <a:spcPct val="100000"/>
              </a:lnSpc>
              <a:spcBef>
                <a:spcPts val="0"/>
              </a:spcBef>
              <a:spcAft>
                <a:spcPts val="0"/>
              </a:spcAft>
              <a:buNone/>
              <a:defRPr b="1" sz="2400">
                <a:solidFill>
                  <a:srgbClr val="434343"/>
                </a:solidFill>
              </a:defRPr>
            </a:lvl9pPr>
          </a:lstStyle>
          <a:p/>
        </p:txBody>
      </p:sp>
      <p:sp>
        <p:nvSpPr>
          <p:cNvPr id="71" name="Google Shape;71;p16"/>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68">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p17"/>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7" name="Google Shape;77;p17"/>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2" name="Google Shape;82;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6">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87" name="Google Shape;87;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27">
    <p:bg>
      <p:bgPr>
        <a:solidFill>
          <a:srgbClr val="FFFFFF"/>
        </a:solidFill>
      </p:bgPr>
    </p:bg>
    <p:spTree>
      <p:nvGrpSpPr>
        <p:cNvPr id="89"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docs.google.com/document/d/1GEkfqGNVOvE99_vV45cCJJVsMx3NeBD9sjY20hyIxKs/edit?usp=sharing"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2VGYFa96aCVXDnHtJcCtVUhpkw3optfvBzK3Ynm6p-Q/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theguardian.com/books/2016/oct/26/blockbuster-meerkat-10-words-bizarre-change-meaning"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aPyWpmtpVOA" TargetMode="External"/><Relationship Id="rId4" Type="http://schemas.openxmlformats.org/officeDocument/2006/relationships/hyperlink" Target="https://www.collinsdictionary.com/woty" TargetMode="External"/><Relationship Id="rId5" Type="http://schemas.openxmlformats.org/officeDocument/2006/relationships/hyperlink" Target="https://www.merriam-webster.com/words-at-play/word-of-the-year" TargetMode="External"/><Relationship Id="rId6" Type="http://schemas.openxmlformats.org/officeDocument/2006/relationships/hyperlink" Target="https://languages.oup.com/word-of-the-year/2021/" TargetMode="External"/><Relationship Id="rId7" Type="http://schemas.openxmlformats.org/officeDocument/2006/relationships/hyperlink" Target="http://www.youtube.com/watch?v=aPyWpmtpVOA" TargetMode="External"/><Relationship Id="rId8"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2"/>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03" name="Google Shape;103;p22"/>
          <p:cNvSpPr txBox="1"/>
          <p:nvPr>
            <p:ph type="ctrTitle"/>
          </p:nvPr>
        </p:nvSpPr>
        <p:spPr>
          <a:xfrm>
            <a:off x="952075" y="1312000"/>
            <a:ext cx="7268100" cy="241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200">
                <a:latin typeface="Fugaz One"/>
                <a:ea typeface="Fugaz One"/>
                <a:cs typeface="Fugaz One"/>
                <a:sym typeface="Fugaz One"/>
              </a:rPr>
              <a:t>THE HOLY PALMERS’ KISS</a:t>
            </a:r>
            <a:endParaRPr b="1" sz="7200">
              <a:latin typeface="Fugaz One"/>
              <a:ea typeface="Fugaz One"/>
              <a:cs typeface="Fugaz One"/>
              <a:sym typeface="Fugaz One"/>
            </a:endParaRPr>
          </a:p>
        </p:txBody>
      </p:sp>
      <p:sp>
        <p:nvSpPr>
          <p:cNvPr id="104" name="Google Shape;104;p22"/>
          <p:cNvSpPr txBox="1"/>
          <p:nvPr>
            <p:ph idx="1" type="subTitle"/>
          </p:nvPr>
        </p:nvSpPr>
        <p:spPr>
          <a:xfrm>
            <a:off x="975275" y="3866950"/>
            <a:ext cx="68643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how language changes over time, and provide examples to support my points</a:t>
            </a:r>
            <a:endParaRPr i="1" sz="2400">
              <a:solidFill>
                <a:srgbClr val="D0E0E3"/>
              </a:solidFill>
            </a:endParaRPr>
          </a:p>
          <a:p>
            <a:pPr indent="0" lvl="0" marL="0" rtl="0" algn="l">
              <a:spcBef>
                <a:spcPts val="0"/>
              </a:spcBef>
              <a:spcAft>
                <a:spcPts val="0"/>
              </a:spcAft>
              <a:buNone/>
            </a:pPr>
            <a:r>
              <a:t/>
            </a:r>
            <a:endParaRPr sz="2000">
              <a:solidFill>
                <a:srgbClr val="D0E0E3"/>
              </a:solidFill>
            </a:endParaRPr>
          </a:p>
          <a:p>
            <a:pPr indent="0" lvl="0" marL="0" rtl="0" algn="ctr">
              <a:spcBef>
                <a:spcPts val="0"/>
              </a:spcBef>
              <a:spcAft>
                <a:spcPts val="0"/>
              </a:spcAft>
              <a:buNone/>
            </a:pPr>
            <a:r>
              <a:t/>
            </a:r>
            <a:endParaRPr sz="2000">
              <a:solidFill>
                <a:srgbClr val="D0E0E3"/>
              </a:solidFill>
            </a:endParaRPr>
          </a:p>
        </p:txBody>
      </p:sp>
      <p:sp>
        <p:nvSpPr>
          <p:cNvPr id="105" name="Google Shape;105;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BQ5</a:t>
            </a:r>
            <a:r>
              <a:rPr lang="en-GB" sz="3000">
                <a:solidFill>
                  <a:srgbClr val="D0E0E3"/>
                </a:solidFill>
                <a:latin typeface="Proxima Nova"/>
                <a:ea typeface="Proxima Nova"/>
                <a:cs typeface="Proxima Nova"/>
                <a:sym typeface="Proxima Nova"/>
              </a:rPr>
              <a:t> Creativity </a:t>
            </a:r>
            <a:r>
              <a:rPr b="1" i="1" lang="en-GB" sz="3000">
                <a:solidFill>
                  <a:srgbClr val="D0E0E3"/>
                </a:solidFill>
                <a:latin typeface="Proxima Nova"/>
                <a:ea typeface="Proxima Nova"/>
                <a:cs typeface="Proxima Nova"/>
                <a:sym typeface="Proxima Nova"/>
              </a:rPr>
              <a:t>Lesson 5</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6" name="Google Shape;106;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1"/>
          <p:cNvPicPr preferRelativeResize="0"/>
          <p:nvPr/>
        </p:nvPicPr>
        <p:blipFill rotWithShape="1">
          <a:blip r:embed="rId3">
            <a:alphaModFix/>
          </a:blip>
          <a:srcRect b="0" l="18237" r="18237" t="0"/>
          <a:stretch/>
        </p:blipFill>
        <p:spPr>
          <a:xfrm>
            <a:off x="5022750" y="835500"/>
            <a:ext cx="3397200" cy="3478200"/>
          </a:xfrm>
          <a:prstGeom prst="ellipse">
            <a:avLst/>
          </a:prstGeom>
          <a:noFill/>
          <a:ln>
            <a:noFill/>
          </a:ln>
        </p:spPr>
      </p:pic>
      <p:sp>
        <p:nvSpPr>
          <p:cNvPr id="169" name="Google Shape;169;p31"/>
          <p:cNvSpPr txBox="1"/>
          <p:nvPr>
            <p:ph idx="1" type="body"/>
          </p:nvPr>
        </p:nvSpPr>
        <p:spPr>
          <a:xfrm>
            <a:off x="630075" y="992625"/>
            <a:ext cx="4009500" cy="3172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GB" sz="2400"/>
              <a:t>Does the fact that the meaning of words changes over time indicate that we shouldn’t fully trust language as a way of communicating ideas?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5" name="Google Shape;175;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76" name="Google Shape;176;p32"/>
          <p:cNvGraphicFramePr/>
          <p:nvPr/>
        </p:nvGraphicFramePr>
        <p:xfrm>
          <a:off x="2002350" y="1768900"/>
          <a:ext cx="3000000" cy="3000000"/>
        </p:xfrm>
        <a:graphic>
          <a:graphicData uri="http://schemas.openxmlformats.org/drawingml/2006/table">
            <a:tbl>
              <a:tblPr>
                <a:noFill/>
                <a:tableStyleId>{67526C3A-AAA0-4FD8-8EE7-A312F2FAD100}</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IAP-21 (culture), IAP-24 (context), IAP-33 (development)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2" name="Google Shape;182;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3" name="Google Shape;183;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4" name="Google Shape;184;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5" name="Google Shape;185;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3"/>
          <p:cNvPicPr preferRelativeResize="0"/>
          <p:nvPr/>
        </p:nvPicPr>
        <p:blipFill rotWithShape="1">
          <a:blip r:embed="rId3">
            <a:alphaModFix/>
          </a:blip>
          <a:srcRect b="31899" l="0" r="0" t="31899"/>
          <a:stretch/>
        </p:blipFill>
        <p:spPr>
          <a:xfrm>
            <a:off x="0" y="0"/>
            <a:ext cx="9144003" cy="2209448"/>
          </a:xfrm>
          <a:prstGeom prst="rect">
            <a:avLst/>
          </a:prstGeom>
          <a:noFill/>
          <a:ln>
            <a:noFill/>
          </a:ln>
        </p:spPr>
      </p:pic>
      <p:sp>
        <p:nvSpPr>
          <p:cNvPr id="112" name="Google Shape;112;p23"/>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600">
                <a:solidFill>
                  <a:srgbClr val="45818E"/>
                </a:solidFill>
                <a:latin typeface="Ultra"/>
                <a:ea typeface="Ultra"/>
                <a:cs typeface="Ultra"/>
                <a:sym typeface="Ultra"/>
              </a:rPr>
              <a:t>Starter</a:t>
            </a:r>
            <a:endParaRPr b="0" sz="4600">
              <a:solidFill>
                <a:srgbClr val="45818E"/>
              </a:solidFill>
              <a:latin typeface="Ultra"/>
              <a:ea typeface="Ultra"/>
              <a:cs typeface="Ultra"/>
              <a:sym typeface="Ultra"/>
            </a:endParaRPr>
          </a:p>
        </p:txBody>
      </p:sp>
      <p:sp>
        <p:nvSpPr>
          <p:cNvPr id="113" name="Google Shape;113;p23"/>
          <p:cNvSpPr txBox="1"/>
          <p:nvPr>
            <p:ph idx="1" type="body"/>
          </p:nvPr>
        </p:nvSpPr>
        <p:spPr>
          <a:xfrm>
            <a:off x="3826775" y="2540450"/>
            <a:ext cx="4997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If we travelled back 500 years in time, how easy would it be to communicate with the people around us?</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4610775" y="545025"/>
            <a:ext cx="40419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300">
                <a:solidFill>
                  <a:srgbClr val="45818E"/>
                </a:solidFill>
                <a:latin typeface="Ultra"/>
                <a:ea typeface="Ultra"/>
                <a:cs typeface="Ultra"/>
                <a:sym typeface="Ultra"/>
              </a:rPr>
              <a:t>Read/ pair/ share</a:t>
            </a:r>
            <a:endParaRPr b="0" sz="4300">
              <a:solidFill>
                <a:srgbClr val="45818E"/>
              </a:solidFill>
              <a:latin typeface="Ultra"/>
              <a:ea typeface="Ultra"/>
              <a:cs typeface="Ultra"/>
              <a:sym typeface="Ultra"/>
            </a:endParaRPr>
          </a:p>
        </p:txBody>
      </p:sp>
      <p:sp>
        <p:nvSpPr>
          <p:cNvPr id="119" name="Google Shape;119;p24"/>
          <p:cNvSpPr txBox="1"/>
          <p:nvPr>
            <p:ph idx="1" type="body"/>
          </p:nvPr>
        </p:nvSpPr>
        <p:spPr>
          <a:xfrm>
            <a:off x="4610700" y="2115725"/>
            <a:ext cx="4162200" cy="24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Rank the extent to which you understand </a:t>
            </a:r>
            <a:r>
              <a:rPr lang="en-GB" sz="1800" u="sng">
                <a:solidFill>
                  <a:schemeClr val="hlink"/>
                </a:solidFill>
                <a:hlinkClick r:id="rId3"/>
              </a:rPr>
              <a:t>the extract</a:t>
            </a:r>
            <a:r>
              <a:rPr lang="en-GB" sz="1800"/>
              <a:t> from Romeo and Juliet.</a:t>
            </a:r>
            <a:endParaRPr sz="1800"/>
          </a:p>
          <a:p>
            <a:pPr indent="0" lvl="0" marL="0" rtl="0" algn="l">
              <a:spcBef>
                <a:spcPts val="1600"/>
              </a:spcBef>
              <a:spcAft>
                <a:spcPts val="1600"/>
              </a:spcAft>
              <a:buNone/>
            </a:pPr>
            <a:r>
              <a:rPr lang="en-GB" sz="1800"/>
              <a:t>1 = you can’t understand </a:t>
            </a:r>
            <a:r>
              <a:rPr i="1" lang="en-GB" sz="1800"/>
              <a:t>anything</a:t>
            </a:r>
            <a:r>
              <a:rPr lang="en-GB" sz="1800"/>
              <a:t> going on. 5 = you understand </a:t>
            </a:r>
            <a:r>
              <a:rPr i="1" lang="en-GB" sz="1800"/>
              <a:t>everything</a:t>
            </a:r>
            <a:r>
              <a:rPr lang="en-GB" sz="1800"/>
              <a:t>, and get the jokes, the play on words, the references, etc.</a:t>
            </a:r>
            <a:endParaRPr sz="1800"/>
          </a:p>
        </p:txBody>
      </p:sp>
      <p:pic>
        <p:nvPicPr>
          <p:cNvPr id="120" name="Google Shape;120;p24"/>
          <p:cNvPicPr preferRelativeResize="0"/>
          <p:nvPr/>
        </p:nvPicPr>
        <p:blipFill>
          <a:blip r:embed="rId4">
            <a:alphaModFix/>
          </a:blip>
          <a:stretch>
            <a:fillRect/>
          </a:stretch>
        </p:blipFill>
        <p:spPr>
          <a:xfrm>
            <a:off x="0"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Shakespeare translated</a:t>
            </a:r>
            <a:endParaRPr>
              <a:solidFill>
                <a:srgbClr val="45818E"/>
              </a:solidFill>
              <a:latin typeface="Ultra"/>
              <a:ea typeface="Ultra"/>
              <a:cs typeface="Ultra"/>
              <a:sym typeface="Ultra"/>
            </a:endParaRPr>
          </a:p>
        </p:txBody>
      </p:sp>
      <p:sp>
        <p:nvSpPr>
          <p:cNvPr id="126" name="Google Shape;126;p25"/>
          <p:cNvSpPr txBox="1"/>
          <p:nvPr>
            <p:ph idx="1" type="body"/>
          </p:nvPr>
        </p:nvSpPr>
        <p:spPr>
          <a:xfrm>
            <a:off x="311700" y="1152475"/>
            <a:ext cx="4660200" cy="363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666666"/>
              </a:buClr>
              <a:buSzPts val="1300"/>
              <a:buChar char="●"/>
            </a:pPr>
            <a:r>
              <a:rPr lang="en-GB" sz="1300">
                <a:solidFill>
                  <a:srgbClr val="666666"/>
                </a:solidFill>
              </a:rPr>
              <a:t>Goodman – someone less than a gentleman</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Go to – an impatient exclamation</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God shall mend thy soul – equivalent to ‘indeed!’</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Mutiny – disturbance</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Cock-a-hoop – arrogant and self-important</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Saucy – cheeky</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Scathe – hurt or harm</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Princox – arrogant youngster</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Patience perforce – forced to control one’s anger</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Choler – anger</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Shrine – Juliet’s hand</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The gentle sin is this – this is the sin of well-bred people</a:t>
            </a:r>
            <a:endParaRPr sz="1300">
              <a:solidFill>
                <a:srgbClr val="666666"/>
              </a:solidFill>
            </a:endParaRPr>
          </a:p>
          <a:p>
            <a:pPr indent="-311150" lvl="0" marL="457200" rtl="0" algn="l">
              <a:spcBef>
                <a:spcPts val="0"/>
              </a:spcBef>
              <a:spcAft>
                <a:spcPts val="0"/>
              </a:spcAft>
              <a:buClr>
                <a:srgbClr val="666666"/>
              </a:buClr>
              <a:buSzPts val="1300"/>
              <a:buChar char="●"/>
            </a:pPr>
            <a:r>
              <a:rPr lang="en-GB" sz="1300">
                <a:solidFill>
                  <a:srgbClr val="666666"/>
                </a:solidFill>
              </a:rPr>
              <a:t>Palmer – religious pilgrim, who carried a palm branch – a play on words because of the hand-holding</a:t>
            </a:r>
            <a:endParaRPr sz="1300">
              <a:solidFill>
                <a:srgbClr val="666666"/>
              </a:solidFill>
            </a:endParaRPr>
          </a:p>
        </p:txBody>
      </p:sp>
      <p:sp>
        <p:nvSpPr>
          <p:cNvPr id="127" name="Google Shape;127;p25"/>
          <p:cNvSpPr txBox="1"/>
          <p:nvPr/>
        </p:nvSpPr>
        <p:spPr>
          <a:xfrm>
            <a:off x="5776550" y="1305650"/>
            <a:ext cx="2954100" cy="34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666666"/>
                </a:solidFill>
                <a:latin typeface="Proxima Nova"/>
                <a:ea typeface="Proxima Nova"/>
                <a:cs typeface="Proxima Nova"/>
                <a:sym typeface="Proxima Nova"/>
              </a:rPr>
              <a:t>How much does </a:t>
            </a:r>
            <a:r>
              <a:rPr lang="en-GB" sz="2400" u="sng">
                <a:solidFill>
                  <a:schemeClr val="hlink"/>
                </a:solidFill>
                <a:latin typeface="Proxima Nova"/>
                <a:ea typeface="Proxima Nova"/>
                <a:cs typeface="Proxima Nova"/>
                <a:sym typeface="Proxima Nova"/>
                <a:hlinkClick r:id="rId3"/>
              </a:rPr>
              <a:t>this</a:t>
            </a:r>
            <a:r>
              <a:rPr lang="en-GB" sz="2400">
                <a:solidFill>
                  <a:srgbClr val="666666"/>
                </a:solidFill>
                <a:latin typeface="Proxima Nova"/>
                <a:ea typeface="Proxima Nova"/>
                <a:cs typeface="Proxima Nova"/>
                <a:sym typeface="Proxima Nova"/>
              </a:rPr>
              <a:t> help you to understand what’s going on?</a:t>
            </a:r>
            <a:endParaRPr sz="2400">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sz="2400">
              <a:solidFill>
                <a:srgbClr val="666666"/>
              </a:solidFill>
              <a:latin typeface="Proxima Nova"/>
              <a:ea typeface="Proxima Nova"/>
              <a:cs typeface="Proxima Nova"/>
              <a:sym typeface="Proxima Nova"/>
            </a:endParaRPr>
          </a:p>
          <a:p>
            <a:pPr indent="0" lvl="0" marL="0" rtl="0" algn="l">
              <a:spcBef>
                <a:spcPts val="0"/>
              </a:spcBef>
              <a:spcAft>
                <a:spcPts val="0"/>
              </a:spcAft>
              <a:buNone/>
            </a:pPr>
            <a:r>
              <a:rPr lang="en-GB" sz="2400">
                <a:solidFill>
                  <a:srgbClr val="666666"/>
                </a:solidFill>
                <a:latin typeface="Proxima Nova"/>
                <a:ea typeface="Proxima Nova"/>
                <a:cs typeface="Proxima Nova"/>
                <a:sym typeface="Proxima Nova"/>
              </a:rPr>
              <a:t>What does this reveal about the way language changes?</a:t>
            </a:r>
            <a:endParaRPr sz="2400">
              <a:solidFill>
                <a:srgbClr val="666666"/>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183200" y="406900"/>
            <a:ext cx="5087100" cy="85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Changing meanings</a:t>
            </a:r>
            <a:endParaRPr>
              <a:solidFill>
                <a:srgbClr val="45818E"/>
              </a:solidFill>
              <a:latin typeface="Ultra"/>
              <a:ea typeface="Ultra"/>
              <a:cs typeface="Ultra"/>
              <a:sym typeface="Ultra"/>
            </a:endParaRPr>
          </a:p>
        </p:txBody>
      </p:sp>
      <p:sp>
        <p:nvSpPr>
          <p:cNvPr id="133" name="Google Shape;133;p26"/>
          <p:cNvSpPr txBox="1"/>
          <p:nvPr>
            <p:ph idx="1" type="body"/>
          </p:nvPr>
        </p:nvSpPr>
        <p:spPr>
          <a:xfrm>
            <a:off x="183200" y="1500200"/>
            <a:ext cx="5087100" cy="347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Read </a:t>
            </a:r>
            <a:r>
              <a:rPr lang="en-GB" sz="1800" u="sng">
                <a:solidFill>
                  <a:schemeClr val="hlink"/>
                </a:solidFill>
                <a:hlinkClick r:id="rId3"/>
              </a:rPr>
              <a:t>this article</a:t>
            </a:r>
            <a:r>
              <a:rPr lang="en-GB" sz="1800"/>
              <a:t> about 10 words whose meaning have changed over time. Which one most surprises you?</a:t>
            </a:r>
            <a:endParaRPr sz="1800"/>
          </a:p>
          <a:p>
            <a:pPr indent="-342900" lvl="0" marL="457200" rtl="0" algn="l">
              <a:spcBef>
                <a:spcPts val="1000"/>
              </a:spcBef>
              <a:spcAft>
                <a:spcPts val="0"/>
              </a:spcAft>
              <a:buSzPts val="1800"/>
              <a:buAutoNum type="arabicPeriod"/>
            </a:pPr>
            <a:r>
              <a:rPr lang="en-GB" sz="1800"/>
              <a:t>What words can you think of from your own knowledge whose meaning have changed over time? Try to think of three or four extra examples. </a:t>
            </a:r>
            <a:endParaRPr sz="1800"/>
          </a:p>
          <a:p>
            <a:pPr indent="-342900" lvl="0" marL="457200" rtl="0" algn="l">
              <a:spcBef>
                <a:spcPts val="1000"/>
              </a:spcBef>
              <a:spcAft>
                <a:spcPts val="0"/>
              </a:spcAft>
              <a:buSzPts val="1800"/>
              <a:buAutoNum type="arabicPeriod"/>
            </a:pPr>
            <a:r>
              <a:rPr lang="en-GB" sz="1800"/>
              <a:t>Formulate a hypothesis about why the meanings of words change over time.</a:t>
            </a:r>
            <a:endParaRPr sz="1800"/>
          </a:p>
          <a:p>
            <a:pPr indent="0" lvl="0" marL="0" rtl="0" algn="l">
              <a:spcBef>
                <a:spcPts val="1000"/>
              </a:spcBef>
              <a:spcAft>
                <a:spcPts val="1600"/>
              </a:spcAft>
              <a:buNone/>
            </a:pPr>
            <a:r>
              <a:t/>
            </a:r>
            <a:endParaRPr sz="1800"/>
          </a:p>
        </p:txBody>
      </p:sp>
      <p:pic>
        <p:nvPicPr>
          <p:cNvPr id="134" name="Google Shape;134;p26"/>
          <p:cNvPicPr preferRelativeResize="0"/>
          <p:nvPr/>
        </p:nvPicPr>
        <p:blipFill>
          <a:blip r:embed="rId4">
            <a:alphaModFix/>
          </a:blip>
          <a:stretch>
            <a:fillRect/>
          </a:stretch>
        </p:blipFill>
        <p:spPr>
          <a:xfrm>
            <a:off x="5422700" y="152400"/>
            <a:ext cx="3568900" cy="47585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73200"/>
            <a:ext cx="6348600" cy="7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5818E"/>
                </a:solidFill>
                <a:latin typeface="Ultra"/>
                <a:ea typeface="Ultra"/>
                <a:cs typeface="Ultra"/>
                <a:sym typeface="Ultra"/>
              </a:rPr>
              <a:t>Word of the year 2021</a:t>
            </a:r>
            <a:endParaRPr sz="3600">
              <a:solidFill>
                <a:schemeClr val="accent2"/>
              </a:solidFill>
            </a:endParaRPr>
          </a:p>
        </p:txBody>
      </p:sp>
      <p:sp>
        <p:nvSpPr>
          <p:cNvPr id="140" name="Google Shape;140;p27"/>
          <p:cNvSpPr txBox="1"/>
          <p:nvPr>
            <p:ph idx="1" type="body"/>
          </p:nvPr>
        </p:nvSpPr>
        <p:spPr>
          <a:xfrm>
            <a:off x="311700" y="1479225"/>
            <a:ext cx="4132200" cy="3099300"/>
          </a:xfrm>
          <a:prstGeom prst="rect">
            <a:avLst/>
          </a:prstGeom>
        </p:spPr>
        <p:txBody>
          <a:bodyPr anchorCtr="0" anchor="t" bIns="91425" lIns="91425" spcFirstLastPara="1" rIns="91425" wrap="square" tIns="91425">
            <a:noAutofit/>
          </a:bodyPr>
          <a:lstStyle/>
          <a:p>
            <a:pPr indent="-330200" lvl="0" marL="457200" rtl="0" algn="l">
              <a:spcBef>
                <a:spcPts val="1000"/>
              </a:spcBef>
              <a:spcAft>
                <a:spcPts val="0"/>
              </a:spcAft>
              <a:buSzPts val="1600"/>
              <a:buChar char="●"/>
            </a:pPr>
            <a:r>
              <a:rPr lang="en-GB" sz="1600"/>
              <a:t>Watch </a:t>
            </a:r>
            <a:r>
              <a:rPr lang="en-GB" sz="1600" u="sng">
                <a:solidFill>
                  <a:schemeClr val="hlink"/>
                </a:solidFill>
                <a:hlinkClick r:id="rId3"/>
              </a:rPr>
              <a:t>the video</a:t>
            </a:r>
            <a:r>
              <a:rPr lang="en-GB" sz="1600"/>
              <a:t> about the 2021 Word of the Year. </a:t>
            </a:r>
            <a:endParaRPr sz="1600"/>
          </a:p>
          <a:p>
            <a:pPr indent="-330200" lvl="0" marL="457200" rtl="0" algn="l">
              <a:spcBef>
                <a:spcPts val="1600"/>
              </a:spcBef>
              <a:spcAft>
                <a:spcPts val="0"/>
              </a:spcAft>
              <a:buSzPts val="1600"/>
              <a:buChar char="●"/>
            </a:pPr>
            <a:r>
              <a:rPr lang="en-GB" sz="1600"/>
              <a:t>Compare this to what </a:t>
            </a:r>
            <a:r>
              <a:rPr lang="en-GB" sz="1600" u="sng">
                <a:solidFill>
                  <a:schemeClr val="hlink"/>
                </a:solidFill>
                <a:hlinkClick r:id="rId4"/>
              </a:rPr>
              <a:t>Collins</a:t>
            </a:r>
            <a:r>
              <a:rPr lang="en-GB" sz="1600"/>
              <a:t>,</a:t>
            </a:r>
            <a:r>
              <a:rPr lang="en-GB" sz="1600"/>
              <a:t> </a:t>
            </a:r>
            <a:r>
              <a:rPr lang="en-GB" sz="1600" u="sng">
                <a:solidFill>
                  <a:schemeClr val="hlink"/>
                </a:solidFill>
                <a:hlinkClick r:id="rId5"/>
              </a:rPr>
              <a:t>Merriam Webster,</a:t>
            </a:r>
            <a:r>
              <a:rPr lang="en-GB" sz="1600"/>
              <a:t> and </a:t>
            </a:r>
            <a:r>
              <a:rPr lang="en-GB" sz="1600" u="sng">
                <a:solidFill>
                  <a:schemeClr val="hlink"/>
                </a:solidFill>
                <a:hlinkClick r:id="rId6"/>
              </a:rPr>
              <a:t>Oxford</a:t>
            </a:r>
            <a:r>
              <a:rPr lang="en-GB" sz="1600"/>
              <a:t>’s came up with.</a:t>
            </a:r>
            <a:endParaRPr sz="1600"/>
          </a:p>
          <a:p>
            <a:pPr indent="-330200" lvl="0" marL="457200" rtl="0" algn="l">
              <a:spcBef>
                <a:spcPts val="1000"/>
              </a:spcBef>
              <a:spcAft>
                <a:spcPts val="0"/>
              </a:spcAft>
              <a:buSzPts val="1600"/>
              <a:buChar char="●"/>
            </a:pPr>
            <a:r>
              <a:rPr lang="en-GB" sz="1600"/>
              <a:t>Overall, w</a:t>
            </a:r>
            <a:r>
              <a:rPr lang="en-GB" sz="1600"/>
              <a:t>hich one do you think most summed up the world in 2020, and why?</a:t>
            </a:r>
            <a:endParaRPr sz="1600"/>
          </a:p>
          <a:p>
            <a:pPr indent="-330200" lvl="0" marL="457200" rtl="0" algn="l">
              <a:spcBef>
                <a:spcPts val="1000"/>
              </a:spcBef>
              <a:spcAft>
                <a:spcPts val="1600"/>
              </a:spcAft>
              <a:buSzPts val="1600"/>
              <a:buChar char="●"/>
            </a:pPr>
            <a:r>
              <a:rPr lang="en-GB" sz="1600"/>
              <a:t>Add to your hypothesis about why the meaning of words change over time.</a:t>
            </a:r>
            <a:endParaRPr sz="1600"/>
          </a:p>
        </p:txBody>
      </p:sp>
      <p:pic>
        <p:nvPicPr>
          <p:cNvPr descr="Cambridge Dictionary recently revealed their 2021 word of the year. Rebecca teaches us how to use this word and others that defined the last 12 months. How have you persevered this year? Let us know in the comments! &#10;&#10;You can find the Word of the Year word list on Cambridge Dictionary +Plus: https://bit.ly/3qrf0Lh &#10;&#10;Find out more about the Cambridge Dictionary Word of the Year 2021: https://bit.ly/3kviQPL&#10;&#10;Instagram: @LearnEnglishwithCambridge http://bit.ly/2V45wGv&#10;Subscribe to our YouTube channel for the latest videos for learners of real-world English: http://bit.ly/2oCaF9X" id="141" name="Google Shape;141;p27" title="How to use the word of the year 2021">
            <a:hlinkClick r:id="rId7"/>
          </p:cNvPr>
          <p:cNvPicPr preferRelativeResize="0"/>
          <p:nvPr/>
        </p:nvPicPr>
        <p:blipFill>
          <a:blip r:embed="rId8">
            <a:alphaModFix/>
          </a:blip>
          <a:stretch>
            <a:fillRect/>
          </a:stretch>
        </p:blipFill>
        <p:spPr>
          <a:xfrm>
            <a:off x="4707800" y="1479225"/>
            <a:ext cx="4132200" cy="309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8"/>
          <p:cNvPicPr preferRelativeResize="0"/>
          <p:nvPr/>
        </p:nvPicPr>
        <p:blipFill rotWithShape="1">
          <a:blip r:embed="rId3">
            <a:alphaModFix/>
          </a:blip>
          <a:srcRect b="0" l="14627" r="56012" t="0"/>
          <a:stretch/>
        </p:blipFill>
        <p:spPr>
          <a:xfrm>
            <a:off x="0" y="0"/>
            <a:ext cx="3781974" cy="5143500"/>
          </a:xfrm>
          <a:prstGeom prst="rect">
            <a:avLst/>
          </a:prstGeom>
          <a:noFill/>
          <a:ln>
            <a:noFill/>
          </a:ln>
        </p:spPr>
      </p:pic>
      <p:sp>
        <p:nvSpPr>
          <p:cNvPr id="147" name="Google Shape;147;p28"/>
          <p:cNvSpPr txBox="1"/>
          <p:nvPr>
            <p:ph type="title"/>
          </p:nvPr>
        </p:nvSpPr>
        <p:spPr>
          <a:xfrm>
            <a:off x="3958475" y="233150"/>
            <a:ext cx="4910700" cy="108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200">
                <a:solidFill>
                  <a:srgbClr val="45818E"/>
                </a:solidFill>
                <a:latin typeface="Ultra"/>
                <a:ea typeface="Ultra"/>
                <a:cs typeface="Ultra"/>
                <a:sym typeface="Ultra"/>
              </a:rPr>
              <a:t>Denotations, connotations, and context</a:t>
            </a:r>
            <a:endParaRPr b="0" sz="2200">
              <a:solidFill>
                <a:srgbClr val="45818E"/>
              </a:solidFill>
              <a:latin typeface="Ultra"/>
              <a:ea typeface="Ultra"/>
              <a:cs typeface="Ultra"/>
              <a:sym typeface="Ultra"/>
            </a:endParaRPr>
          </a:p>
        </p:txBody>
      </p:sp>
      <p:sp>
        <p:nvSpPr>
          <p:cNvPr id="148" name="Google Shape;148;p28"/>
          <p:cNvSpPr txBox="1"/>
          <p:nvPr>
            <p:ph idx="1" type="body"/>
          </p:nvPr>
        </p:nvSpPr>
        <p:spPr>
          <a:xfrm>
            <a:off x="3958475" y="1568075"/>
            <a:ext cx="5004900" cy="30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50"/>
              <a:t>Three of the central elements that affect the way we understand a word are:</a:t>
            </a:r>
            <a:endParaRPr sz="1450"/>
          </a:p>
          <a:p>
            <a:pPr indent="-320675" lvl="0" marL="457200" rtl="0" algn="l">
              <a:spcBef>
                <a:spcPts val="1600"/>
              </a:spcBef>
              <a:spcAft>
                <a:spcPts val="0"/>
              </a:spcAft>
              <a:buSzPts val="1450"/>
              <a:buChar char="●"/>
            </a:pPr>
            <a:r>
              <a:rPr lang="en-GB" sz="1450"/>
              <a:t>The </a:t>
            </a:r>
            <a:r>
              <a:rPr b="1" lang="en-GB" sz="1450"/>
              <a:t>denotation</a:t>
            </a:r>
            <a:r>
              <a:rPr lang="en-GB" sz="1450"/>
              <a:t> of the word. This is its literal meaning</a:t>
            </a:r>
            <a:endParaRPr sz="1450"/>
          </a:p>
          <a:p>
            <a:pPr indent="-320675" lvl="0" marL="457200" rtl="0" algn="l">
              <a:spcBef>
                <a:spcPts val="1000"/>
              </a:spcBef>
              <a:spcAft>
                <a:spcPts val="0"/>
              </a:spcAft>
              <a:buSzPts val="1450"/>
              <a:buChar char="●"/>
            </a:pPr>
            <a:r>
              <a:rPr lang="en-GB" sz="1450"/>
              <a:t>The </a:t>
            </a:r>
            <a:r>
              <a:rPr b="1" lang="en-GB" sz="1450"/>
              <a:t>connotation</a:t>
            </a:r>
            <a:r>
              <a:rPr lang="en-GB" sz="1450"/>
              <a:t> of the word. This is a feeling, hint, suggestion, or impression that the word has in addition to its literal meaning</a:t>
            </a:r>
            <a:endParaRPr sz="1450"/>
          </a:p>
          <a:p>
            <a:pPr indent="-320675" lvl="0" marL="457200" rtl="0" algn="l">
              <a:spcBef>
                <a:spcPts val="1000"/>
              </a:spcBef>
              <a:spcAft>
                <a:spcPts val="0"/>
              </a:spcAft>
              <a:buSzPts val="1450"/>
              <a:buChar char="●"/>
            </a:pPr>
            <a:r>
              <a:rPr lang="en-GB" sz="1450"/>
              <a:t>The </a:t>
            </a:r>
            <a:r>
              <a:rPr b="1" lang="en-GB" sz="1450"/>
              <a:t>context</a:t>
            </a:r>
            <a:r>
              <a:rPr lang="en-GB" sz="1450"/>
              <a:t> in which the word is used. Using a word in new contexts can alter the way we understand a word</a:t>
            </a:r>
            <a:endParaRPr sz="1450"/>
          </a:p>
          <a:p>
            <a:pPr indent="0" lvl="0" marL="0" rtl="0" algn="l">
              <a:spcBef>
                <a:spcPts val="1000"/>
              </a:spcBef>
              <a:spcAft>
                <a:spcPts val="0"/>
              </a:spcAft>
              <a:buNone/>
            </a:pPr>
            <a:r>
              <a:rPr lang="en-GB" sz="1450"/>
              <a:t>Add these three concepts to your hypothesis. </a:t>
            </a:r>
            <a:endParaRPr sz="1450"/>
          </a:p>
          <a:p>
            <a:pPr indent="0" lvl="0" marL="0" rtl="0" algn="l">
              <a:spcBef>
                <a:spcPts val="1600"/>
              </a:spcBef>
              <a:spcAft>
                <a:spcPts val="0"/>
              </a:spcAft>
              <a:buNone/>
            </a:pPr>
            <a:r>
              <a:t/>
            </a:r>
            <a:endParaRPr sz="1450"/>
          </a:p>
          <a:p>
            <a:pPr indent="0" lvl="0" marL="0" rtl="0" algn="l">
              <a:spcBef>
                <a:spcPts val="1600"/>
              </a:spcBef>
              <a:spcAft>
                <a:spcPts val="1600"/>
              </a:spcAft>
              <a:buNone/>
            </a:pPr>
            <a:r>
              <a:t/>
            </a:r>
            <a:endParaRPr sz="14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9"/>
          <p:cNvPicPr preferRelativeResize="0"/>
          <p:nvPr/>
        </p:nvPicPr>
        <p:blipFill rotWithShape="1">
          <a:blip r:embed="rId3">
            <a:alphaModFix/>
          </a:blip>
          <a:srcRect b="7813" l="0" r="0" t="7813"/>
          <a:stretch/>
        </p:blipFill>
        <p:spPr>
          <a:xfrm>
            <a:off x="1" y="0"/>
            <a:ext cx="9144000" cy="5143501"/>
          </a:xfrm>
          <a:prstGeom prst="rect">
            <a:avLst/>
          </a:prstGeom>
          <a:noFill/>
          <a:ln>
            <a:noFill/>
          </a:ln>
        </p:spPr>
      </p:pic>
      <p:sp>
        <p:nvSpPr>
          <p:cNvPr id="154" name="Google Shape;154;p29"/>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a:solidFill>
                  <a:srgbClr val="45818E"/>
                </a:solidFill>
                <a:latin typeface="Ultra"/>
                <a:ea typeface="Ultra"/>
                <a:cs typeface="Ultra"/>
                <a:sym typeface="Ultra"/>
              </a:rPr>
              <a:t>Visual </a:t>
            </a:r>
            <a:r>
              <a:rPr b="0" lang="en-GB">
                <a:solidFill>
                  <a:srgbClr val="CC4125"/>
                </a:solidFill>
                <a:latin typeface="Ultra"/>
                <a:ea typeface="Ultra"/>
                <a:cs typeface="Ultra"/>
                <a:sym typeface="Ultra"/>
              </a:rPr>
              <a:t>interpretations</a:t>
            </a:r>
            <a:endParaRPr b="0">
              <a:solidFill>
                <a:srgbClr val="CC4125"/>
              </a:solidFill>
              <a:latin typeface="Ultra"/>
              <a:ea typeface="Ultra"/>
              <a:cs typeface="Ultra"/>
              <a:sym typeface="Ultra"/>
            </a:endParaRPr>
          </a:p>
        </p:txBody>
      </p:sp>
      <p:sp>
        <p:nvSpPr>
          <p:cNvPr id="156" name="Google Shape;156;p29"/>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Represent your hypothesis in </a:t>
            </a:r>
            <a:r>
              <a:rPr lang="en-GB"/>
              <a:t>diagrammatic</a:t>
            </a:r>
            <a:r>
              <a:rPr lang="en-GB"/>
              <a:t> form. The more visual, and the less literary, the better!</a:t>
            </a:r>
            <a:endParaRPr/>
          </a:p>
          <a:p>
            <a:pPr indent="0" lvl="0" marL="0" rtl="0" algn="l">
              <a:spcBef>
                <a:spcPts val="1600"/>
              </a:spcBef>
              <a:spcAft>
                <a:spcPts val="1600"/>
              </a:spcAft>
              <a:buNone/>
            </a:pPr>
            <a:r>
              <a:rPr lang="en-GB"/>
              <a:t>Gallery walk - whose diagram do you think offers the best </a:t>
            </a:r>
            <a:r>
              <a:rPr b="1" lang="en-GB">
                <a:solidFill>
                  <a:srgbClr val="CC4125"/>
                </a:solidFill>
              </a:rPr>
              <a:t>interpretation</a:t>
            </a:r>
            <a:r>
              <a:rPr lang="en-GB"/>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0"/>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62" name="Google Shape;162;p30"/>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63" name="Google Shape;163;p30"/>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i="1" lang="en-GB" sz="2000"/>
              <a:t> What is the relationship between knowledge and culture? (IAP-21) </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think about how different cultures might sum up 2021 differently according to how they experienced and viewed it. </a:t>
            </a:r>
            <a:endParaRPr sz="2000"/>
          </a:p>
          <a:p>
            <a:pPr indent="-355600" lvl="0" marL="457200" rtl="0" algn="l">
              <a:spcBef>
                <a:spcPts val="1000"/>
              </a:spcBef>
              <a:spcAft>
                <a:spcPts val="0"/>
              </a:spcAft>
              <a:buSzPts val="2000"/>
              <a:buChar char="●"/>
            </a:pPr>
            <a:r>
              <a:rPr lang="en-GB"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